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60" r:id="rId4"/>
    <p:sldId id="257" r:id="rId5"/>
    <p:sldId id="258" r:id="rId6"/>
    <p:sldId id="268" r:id="rId7"/>
    <p:sldId id="259" r:id="rId8"/>
    <p:sldId id="269" r:id="rId9"/>
    <p:sldId id="261" r:id="rId10"/>
    <p:sldId id="262" r:id="rId11"/>
    <p:sldId id="263" r:id="rId12"/>
    <p:sldId id="264" r:id="rId13"/>
    <p:sldId id="265" r:id="rId14"/>
    <p:sldId id="266" r:id="rId15"/>
    <p:sldId id="267" r:id="rId16"/>
    <p:sldId id="274" r:id="rId17"/>
    <p:sldId id="270" r:id="rId18"/>
    <p:sldId id="271" r:id="rId19"/>
    <p:sldId id="272" r:id="rId20"/>
    <p:sldId id="273" r:id="rId21"/>
    <p:sldId id="275" r:id="rId22"/>
    <p:sldId id="277" r:id="rId23"/>
    <p:sldId id="279" r:id="rId24"/>
    <p:sldId id="280" r:id="rId25"/>
    <p:sldId id="281" r:id="rId26"/>
    <p:sldId id="283" r:id="rId27"/>
    <p:sldId id="286" r:id="rId2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7967C51B-7D4A-46FB-81DD-D6FFB5F511E3}" type="datetimeFigureOut">
              <a:rPr lang="es-CL" smtClean="0"/>
              <a:t>09-06-2020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1E5C42AD-3FE2-4ACA-86C7-CE69746685D3}" type="slidenum">
              <a:rPr lang="es-CL" smtClean="0"/>
              <a:t>‹Nº›</a:t>
            </a:fld>
            <a:endParaRPr lang="es-CL"/>
          </a:p>
        </p:txBody>
      </p:sp>
    </p:spTree>
    <p:extLst>
      <p:ext uri="{BB962C8B-B14F-4D97-AF65-F5344CB8AC3E}">
        <p14:creationId xmlns:p14="http://schemas.microsoft.com/office/powerpoint/2010/main" val="1244556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7967C51B-7D4A-46FB-81DD-D6FFB5F511E3}" type="datetimeFigureOut">
              <a:rPr lang="es-CL" smtClean="0"/>
              <a:t>09-06-2020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1E5C42AD-3FE2-4ACA-86C7-CE69746685D3}" type="slidenum">
              <a:rPr lang="es-CL" smtClean="0"/>
              <a:t>‹Nº›</a:t>
            </a:fld>
            <a:endParaRPr lang="es-CL"/>
          </a:p>
        </p:txBody>
      </p:sp>
    </p:spTree>
    <p:extLst>
      <p:ext uri="{BB962C8B-B14F-4D97-AF65-F5344CB8AC3E}">
        <p14:creationId xmlns:p14="http://schemas.microsoft.com/office/powerpoint/2010/main" val="2748912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7967C51B-7D4A-46FB-81DD-D6FFB5F511E3}" type="datetimeFigureOut">
              <a:rPr lang="es-CL" smtClean="0"/>
              <a:t>09-06-2020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1E5C42AD-3FE2-4ACA-86C7-CE69746685D3}" type="slidenum">
              <a:rPr lang="es-CL" smtClean="0"/>
              <a:t>‹Nº›</a:t>
            </a:fld>
            <a:endParaRPr lang="es-CL"/>
          </a:p>
        </p:txBody>
      </p:sp>
    </p:spTree>
    <p:extLst>
      <p:ext uri="{BB962C8B-B14F-4D97-AF65-F5344CB8AC3E}">
        <p14:creationId xmlns:p14="http://schemas.microsoft.com/office/powerpoint/2010/main" val="1479954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7967C51B-7D4A-46FB-81DD-D6FFB5F511E3}" type="datetimeFigureOut">
              <a:rPr lang="es-CL" smtClean="0"/>
              <a:t>09-06-2020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1E5C42AD-3FE2-4ACA-86C7-CE69746685D3}" type="slidenum">
              <a:rPr lang="es-CL" smtClean="0"/>
              <a:t>‹Nº›</a:t>
            </a:fld>
            <a:endParaRPr lang="es-CL"/>
          </a:p>
        </p:txBody>
      </p:sp>
    </p:spTree>
    <p:extLst>
      <p:ext uri="{BB962C8B-B14F-4D97-AF65-F5344CB8AC3E}">
        <p14:creationId xmlns:p14="http://schemas.microsoft.com/office/powerpoint/2010/main" val="1930010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967C51B-7D4A-46FB-81DD-D6FFB5F511E3}" type="datetimeFigureOut">
              <a:rPr lang="es-CL" smtClean="0"/>
              <a:t>09-06-2020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1E5C42AD-3FE2-4ACA-86C7-CE69746685D3}" type="slidenum">
              <a:rPr lang="es-CL" smtClean="0"/>
              <a:t>‹Nº›</a:t>
            </a:fld>
            <a:endParaRPr lang="es-CL"/>
          </a:p>
        </p:txBody>
      </p:sp>
    </p:spTree>
    <p:extLst>
      <p:ext uri="{BB962C8B-B14F-4D97-AF65-F5344CB8AC3E}">
        <p14:creationId xmlns:p14="http://schemas.microsoft.com/office/powerpoint/2010/main" val="3833785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7967C51B-7D4A-46FB-81DD-D6FFB5F511E3}" type="datetimeFigureOut">
              <a:rPr lang="es-CL" smtClean="0"/>
              <a:t>09-06-2020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1E5C42AD-3FE2-4ACA-86C7-CE69746685D3}" type="slidenum">
              <a:rPr lang="es-CL" smtClean="0"/>
              <a:t>‹Nº›</a:t>
            </a:fld>
            <a:endParaRPr lang="es-CL"/>
          </a:p>
        </p:txBody>
      </p:sp>
    </p:spTree>
    <p:extLst>
      <p:ext uri="{BB962C8B-B14F-4D97-AF65-F5344CB8AC3E}">
        <p14:creationId xmlns:p14="http://schemas.microsoft.com/office/powerpoint/2010/main" val="3910395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7967C51B-7D4A-46FB-81DD-D6FFB5F511E3}" type="datetimeFigureOut">
              <a:rPr lang="es-CL" smtClean="0"/>
              <a:t>09-06-2020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1E5C42AD-3FE2-4ACA-86C7-CE69746685D3}" type="slidenum">
              <a:rPr lang="es-CL" smtClean="0"/>
              <a:t>‹Nº›</a:t>
            </a:fld>
            <a:endParaRPr lang="es-CL"/>
          </a:p>
        </p:txBody>
      </p:sp>
    </p:spTree>
    <p:extLst>
      <p:ext uri="{BB962C8B-B14F-4D97-AF65-F5344CB8AC3E}">
        <p14:creationId xmlns:p14="http://schemas.microsoft.com/office/powerpoint/2010/main" val="181174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7967C51B-7D4A-46FB-81DD-D6FFB5F511E3}" type="datetimeFigureOut">
              <a:rPr lang="es-CL" smtClean="0"/>
              <a:t>09-06-2020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1E5C42AD-3FE2-4ACA-86C7-CE69746685D3}" type="slidenum">
              <a:rPr lang="es-CL" smtClean="0"/>
              <a:t>‹Nº›</a:t>
            </a:fld>
            <a:endParaRPr lang="es-CL"/>
          </a:p>
        </p:txBody>
      </p:sp>
    </p:spTree>
    <p:extLst>
      <p:ext uri="{BB962C8B-B14F-4D97-AF65-F5344CB8AC3E}">
        <p14:creationId xmlns:p14="http://schemas.microsoft.com/office/powerpoint/2010/main" val="196729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967C51B-7D4A-46FB-81DD-D6FFB5F511E3}" type="datetimeFigureOut">
              <a:rPr lang="es-CL" smtClean="0"/>
              <a:t>09-06-2020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1E5C42AD-3FE2-4ACA-86C7-CE69746685D3}" type="slidenum">
              <a:rPr lang="es-CL" smtClean="0"/>
              <a:t>‹Nº›</a:t>
            </a:fld>
            <a:endParaRPr lang="es-CL"/>
          </a:p>
        </p:txBody>
      </p:sp>
    </p:spTree>
    <p:extLst>
      <p:ext uri="{BB962C8B-B14F-4D97-AF65-F5344CB8AC3E}">
        <p14:creationId xmlns:p14="http://schemas.microsoft.com/office/powerpoint/2010/main" val="1600577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967C51B-7D4A-46FB-81DD-D6FFB5F511E3}" type="datetimeFigureOut">
              <a:rPr lang="es-CL" smtClean="0"/>
              <a:t>09-06-2020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1E5C42AD-3FE2-4ACA-86C7-CE69746685D3}" type="slidenum">
              <a:rPr lang="es-CL" smtClean="0"/>
              <a:t>‹Nº›</a:t>
            </a:fld>
            <a:endParaRPr lang="es-CL"/>
          </a:p>
        </p:txBody>
      </p:sp>
    </p:spTree>
    <p:extLst>
      <p:ext uri="{BB962C8B-B14F-4D97-AF65-F5344CB8AC3E}">
        <p14:creationId xmlns:p14="http://schemas.microsoft.com/office/powerpoint/2010/main" val="1244340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967C51B-7D4A-46FB-81DD-D6FFB5F511E3}" type="datetimeFigureOut">
              <a:rPr lang="es-CL" smtClean="0"/>
              <a:t>09-06-2020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1E5C42AD-3FE2-4ACA-86C7-CE69746685D3}" type="slidenum">
              <a:rPr lang="es-CL" smtClean="0"/>
              <a:t>‹Nº›</a:t>
            </a:fld>
            <a:endParaRPr lang="es-CL"/>
          </a:p>
        </p:txBody>
      </p:sp>
    </p:spTree>
    <p:extLst>
      <p:ext uri="{BB962C8B-B14F-4D97-AF65-F5344CB8AC3E}">
        <p14:creationId xmlns:p14="http://schemas.microsoft.com/office/powerpoint/2010/main" val="800041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67C51B-7D4A-46FB-81DD-D6FFB5F511E3}" type="datetimeFigureOut">
              <a:rPr lang="es-CL" smtClean="0"/>
              <a:t>09-06-2020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C42AD-3FE2-4ACA-86C7-CE69746685D3}" type="slidenum">
              <a:rPr lang="es-CL" smtClean="0"/>
              <a:t>‹Nº›</a:t>
            </a:fld>
            <a:endParaRPr lang="es-CL"/>
          </a:p>
        </p:txBody>
      </p:sp>
    </p:spTree>
    <p:extLst>
      <p:ext uri="{BB962C8B-B14F-4D97-AF65-F5344CB8AC3E}">
        <p14:creationId xmlns:p14="http://schemas.microsoft.com/office/powerpoint/2010/main" val="539153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b="1" dirty="0" smtClean="0"/>
              <a:t>Estrategias </a:t>
            </a:r>
            <a:br>
              <a:rPr lang="es-CL" b="1" dirty="0" smtClean="0"/>
            </a:br>
            <a:r>
              <a:rPr lang="es-CL" b="1" dirty="0" smtClean="0"/>
              <a:t>de comprensión lectora</a:t>
            </a:r>
            <a:endParaRPr lang="es-CL" b="1" dirty="0"/>
          </a:p>
        </p:txBody>
      </p:sp>
      <p:sp>
        <p:nvSpPr>
          <p:cNvPr id="3" name="Subtítulo 2"/>
          <p:cNvSpPr>
            <a:spLocks noGrp="1"/>
          </p:cNvSpPr>
          <p:nvPr>
            <p:ph type="subTitle" idx="1"/>
          </p:nvPr>
        </p:nvSpPr>
        <p:spPr/>
        <p:txBody>
          <a:bodyPr/>
          <a:lstStyle/>
          <a:p>
            <a:r>
              <a:rPr lang="es-CL" dirty="0" smtClean="0">
                <a:solidFill>
                  <a:srgbClr val="FF0000"/>
                </a:solidFill>
              </a:rPr>
              <a:t>(Leg-4EM-TPSU-</a:t>
            </a:r>
            <a:r>
              <a:rPr lang="es-CL" sz="2800" dirty="0" smtClean="0">
                <a:solidFill>
                  <a:srgbClr val="FF0000"/>
                </a:solidFill>
              </a:rPr>
              <a:t>Vocabulario </a:t>
            </a:r>
            <a:r>
              <a:rPr lang="es-CL" sz="2800" dirty="0">
                <a:solidFill>
                  <a:srgbClr val="FF0000"/>
                </a:solidFill>
              </a:rPr>
              <a:t>C</a:t>
            </a:r>
            <a:r>
              <a:rPr lang="es-CL" sz="2800" dirty="0" smtClean="0">
                <a:solidFill>
                  <a:srgbClr val="FF0000"/>
                </a:solidFill>
              </a:rPr>
              <a:t>ontextual</a:t>
            </a:r>
            <a:r>
              <a:rPr lang="es-CL" dirty="0" smtClean="0">
                <a:solidFill>
                  <a:srgbClr val="FF0000"/>
                </a:solidFill>
              </a:rPr>
              <a:t>)</a:t>
            </a:r>
            <a:endParaRPr lang="es-CL" dirty="0">
              <a:solidFill>
                <a:srgbClr val="FF0000"/>
              </a:solidFill>
            </a:endParaRPr>
          </a:p>
        </p:txBody>
      </p:sp>
    </p:spTree>
    <p:extLst>
      <p:ext uri="{BB962C8B-B14F-4D97-AF65-F5344CB8AC3E}">
        <p14:creationId xmlns:p14="http://schemas.microsoft.com/office/powerpoint/2010/main" val="3512290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t>Actividad N° 2: Práctica guiada (40 minutos aproximados</a:t>
            </a:r>
            <a:r>
              <a:rPr lang="es-ES" sz="2800" b="1" dirty="0" smtClean="0"/>
              <a:t>)</a:t>
            </a:r>
            <a:br>
              <a:rPr lang="es-ES" sz="2800" b="1" dirty="0" smtClean="0"/>
            </a:br>
            <a:r>
              <a:rPr lang="es-CL" sz="2800" b="1" dirty="0" smtClean="0"/>
              <a:t>Lea el siguiente fragmento.</a:t>
            </a:r>
            <a:endParaRPr lang="es-CL" sz="2800" b="1" dirty="0"/>
          </a:p>
        </p:txBody>
      </p:sp>
      <p:sp>
        <p:nvSpPr>
          <p:cNvPr id="3" name="Marcador de contenido 2"/>
          <p:cNvSpPr>
            <a:spLocks noGrp="1"/>
          </p:cNvSpPr>
          <p:nvPr>
            <p:ph idx="1"/>
          </p:nvPr>
        </p:nvSpPr>
        <p:spPr/>
        <p:txBody>
          <a:bodyPr/>
          <a:lstStyle/>
          <a:p>
            <a:pPr marL="0" indent="0" algn="just">
              <a:buNone/>
            </a:pPr>
            <a:r>
              <a:rPr lang="es-CL" dirty="0" smtClean="0"/>
              <a:t>“Era una señora, Una señora que llevaba un paraguas mojado en la mano y un sombrero funcional en la cabeza. Una de esas señoras cincuentonas, de las que hay miles en la ciudad: ni hermosa ni fea, ni pobre ni rica. Sus facciones regulares mostraban los restos de una belleza </a:t>
            </a:r>
            <a:r>
              <a:rPr lang="es-CL" u="sng" dirty="0" smtClean="0"/>
              <a:t>banal</a:t>
            </a:r>
            <a:r>
              <a:rPr lang="es-CL" dirty="0" smtClean="0"/>
              <a:t>. Sus cejas se juntaban más de lo corriente sobre el arco de la nariz, lo que era el rasgo más distintivo de su rostro.”</a:t>
            </a:r>
          </a:p>
          <a:p>
            <a:pPr marL="0" indent="0" algn="r">
              <a:buNone/>
            </a:pPr>
            <a:endParaRPr lang="es-CL" dirty="0" smtClean="0"/>
          </a:p>
          <a:p>
            <a:pPr marL="0" indent="0" algn="r">
              <a:buNone/>
            </a:pPr>
            <a:r>
              <a:rPr lang="es-CL" dirty="0" smtClean="0"/>
              <a:t>Donoso, J (1998) Una señora, En Cuentos.</a:t>
            </a:r>
          </a:p>
          <a:p>
            <a:pPr marL="0" indent="0" algn="r">
              <a:buNone/>
            </a:pPr>
            <a:r>
              <a:rPr lang="es-CL" dirty="0" smtClean="0"/>
              <a:t>Santiago: Editorial Alfaguara (fragmento)</a:t>
            </a:r>
            <a:endParaRPr lang="es-CL" dirty="0"/>
          </a:p>
        </p:txBody>
      </p:sp>
    </p:spTree>
    <p:extLst>
      <p:ext uri="{BB962C8B-B14F-4D97-AF65-F5344CB8AC3E}">
        <p14:creationId xmlns:p14="http://schemas.microsoft.com/office/powerpoint/2010/main" val="656273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pPr marL="0" indent="0">
              <a:buNone/>
            </a:pPr>
            <a:r>
              <a:rPr lang="es-CL" b="1" dirty="0" smtClean="0"/>
              <a:t>banal</a:t>
            </a:r>
          </a:p>
          <a:p>
            <a:pPr marL="0" indent="0">
              <a:buNone/>
            </a:pPr>
            <a:endParaRPr lang="es-CL" b="1" dirty="0" smtClean="0"/>
          </a:p>
          <a:p>
            <a:pPr marL="514350" indent="-514350">
              <a:buFont typeface="+mj-lt"/>
              <a:buAutoNum type="alphaUcPeriod"/>
            </a:pPr>
            <a:r>
              <a:rPr lang="es-CL" dirty="0" smtClean="0"/>
              <a:t>desabrida</a:t>
            </a:r>
          </a:p>
          <a:p>
            <a:pPr marL="514350" indent="-514350">
              <a:buFont typeface="+mj-lt"/>
              <a:buAutoNum type="alphaUcPeriod"/>
            </a:pPr>
            <a:r>
              <a:rPr lang="es-CL" dirty="0" smtClean="0"/>
              <a:t>deslumbrante</a:t>
            </a:r>
          </a:p>
          <a:p>
            <a:pPr marL="514350" indent="-514350">
              <a:buFont typeface="+mj-lt"/>
              <a:buAutoNum type="alphaUcPeriod"/>
            </a:pPr>
            <a:r>
              <a:rPr lang="es-CL" dirty="0" smtClean="0"/>
              <a:t>común</a:t>
            </a:r>
          </a:p>
          <a:p>
            <a:pPr marL="514350" indent="-514350">
              <a:buFont typeface="+mj-lt"/>
              <a:buAutoNum type="alphaUcPeriod"/>
            </a:pPr>
            <a:r>
              <a:rPr lang="es-CL" dirty="0" smtClean="0"/>
              <a:t>ordinaria</a:t>
            </a:r>
          </a:p>
          <a:p>
            <a:pPr marL="514350" indent="-514350">
              <a:buFont typeface="+mj-lt"/>
              <a:buAutoNum type="alphaUcPeriod"/>
            </a:pPr>
            <a:r>
              <a:rPr lang="es-CL" dirty="0" smtClean="0"/>
              <a:t>insípida</a:t>
            </a:r>
            <a:endParaRPr lang="es-CL" dirty="0"/>
          </a:p>
        </p:txBody>
      </p:sp>
    </p:spTree>
    <p:extLst>
      <p:ext uri="{BB962C8B-B14F-4D97-AF65-F5344CB8AC3E}">
        <p14:creationId xmlns:p14="http://schemas.microsoft.com/office/powerpoint/2010/main" val="2488706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2800" b="1" dirty="0" smtClean="0"/>
              <a:t>Análisis del texto y de la pregunta.</a:t>
            </a:r>
            <a:endParaRPr lang="es-CL" sz="2800" b="1" dirty="0"/>
          </a:p>
        </p:txBody>
      </p:sp>
      <p:sp>
        <p:nvSpPr>
          <p:cNvPr id="3" name="Marcador de contenido 2"/>
          <p:cNvSpPr>
            <a:spLocks noGrp="1"/>
          </p:cNvSpPr>
          <p:nvPr>
            <p:ph idx="1"/>
          </p:nvPr>
        </p:nvSpPr>
        <p:spPr/>
        <p:txBody>
          <a:bodyPr/>
          <a:lstStyle/>
          <a:p>
            <a:pPr algn="just"/>
            <a:r>
              <a:rPr lang="es-CL" dirty="0" smtClean="0"/>
              <a:t>En el texto, la palabra “banal” funciona como un adjetivo para caracterizar a la mujer: “ni </a:t>
            </a:r>
            <a:r>
              <a:rPr lang="es-CL" dirty="0"/>
              <a:t>hermosa ni fea, ni pobre ni </a:t>
            </a:r>
            <a:r>
              <a:rPr lang="es-CL" dirty="0" smtClean="0"/>
              <a:t>rica”. Es decir, una mujer común y corriente.</a:t>
            </a:r>
          </a:p>
          <a:p>
            <a:pPr algn="just"/>
            <a:r>
              <a:rPr lang="es-CL" dirty="0" smtClean="0"/>
              <a:t>Si analizamos las alternativas, la palabra “deslumbrante” hace referencia a algo que causa admiración, el adjetivo “desabrida” alude a un alimento que carece de gusto e “insípida” significa “falto de sabor”. Las tres palabras se alejan del sentido del texto.</a:t>
            </a:r>
            <a:endParaRPr lang="es-CL" dirty="0"/>
          </a:p>
        </p:txBody>
      </p:sp>
    </p:spTree>
    <p:extLst>
      <p:ext uri="{BB962C8B-B14F-4D97-AF65-F5344CB8AC3E}">
        <p14:creationId xmlns:p14="http://schemas.microsoft.com/office/powerpoint/2010/main" val="3067112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pPr algn="just"/>
            <a:r>
              <a:rPr lang="es-CL" dirty="0" smtClean="0"/>
              <a:t>Las palabras C, “común” y D, “ordinaria”, podrían reemplazar al término “banal”, puesto que ambas hacen referencia a una cosa o persona corriente “</a:t>
            </a:r>
            <a:r>
              <a:rPr lang="es-CL" dirty="0"/>
              <a:t>de las que hay miles en la </a:t>
            </a:r>
            <a:r>
              <a:rPr lang="es-CL" dirty="0" smtClean="0"/>
              <a:t>ciudad”. Sin embargo, La palabra “ordinaria” tiene una connotación negativa que “común” y “banal” no poseen.</a:t>
            </a:r>
          </a:p>
          <a:p>
            <a:pPr algn="just"/>
            <a:r>
              <a:rPr lang="es-CL" dirty="0" smtClean="0"/>
              <a:t>Por lo anterior, la alternativa correcta es la C.</a:t>
            </a:r>
            <a:endParaRPr lang="es-CL" dirty="0"/>
          </a:p>
        </p:txBody>
      </p:sp>
    </p:spTree>
    <p:extLst>
      <p:ext uri="{BB962C8B-B14F-4D97-AF65-F5344CB8AC3E}">
        <p14:creationId xmlns:p14="http://schemas.microsoft.com/office/powerpoint/2010/main" val="3565118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2800" b="1" dirty="0" smtClean="0"/>
              <a:t>Practica la estrategia.</a:t>
            </a:r>
            <a:endParaRPr lang="es-CL" sz="2800" b="1" dirty="0"/>
          </a:p>
        </p:txBody>
      </p:sp>
      <p:sp>
        <p:nvSpPr>
          <p:cNvPr id="3" name="Marcador de contenido 2"/>
          <p:cNvSpPr>
            <a:spLocks noGrp="1"/>
          </p:cNvSpPr>
          <p:nvPr>
            <p:ph idx="1"/>
          </p:nvPr>
        </p:nvSpPr>
        <p:spPr/>
        <p:txBody>
          <a:bodyPr>
            <a:normAutofit fontScale="70000" lnSpcReduction="20000"/>
          </a:bodyPr>
          <a:lstStyle/>
          <a:p>
            <a:pPr marL="0" indent="0" algn="just">
              <a:buNone/>
            </a:pPr>
            <a:r>
              <a:rPr lang="es-CL" dirty="0"/>
              <a:t>	</a:t>
            </a:r>
            <a:r>
              <a:rPr lang="es-CL" dirty="0" smtClean="0"/>
              <a:t>“En un principio, </a:t>
            </a:r>
            <a:r>
              <a:rPr lang="es-CL" dirty="0" err="1" smtClean="0"/>
              <a:t>Escher</a:t>
            </a:r>
            <a:r>
              <a:rPr lang="es-CL" dirty="0" smtClean="0"/>
              <a:t> se mostró como un heredero directo de la escuela holandesa, con una obra </a:t>
            </a:r>
            <a:r>
              <a:rPr lang="es-CL" u="sng" dirty="0" smtClean="0"/>
              <a:t>primeriza</a:t>
            </a:r>
            <a:r>
              <a:rPr lang="es-CL" dirty="0" smtClean="0"/>
              <a:t> en la que abundan los paisajes y escenas de las ciudades de ese país y de Italia. En esta época inicial, el holandés era una artista con tendencia abiertamente clasicista o academicista, en consonancia con el momento”.</a:t>
            </a:r>
          </a:p>
          <a:p>
            <a:pPr marL="0" indent="0" algn="r">
              <a:buNone/>
            </a:pPr>
            <a:endParaRPr lang="es-CL" dirty="0"/>
          </a:p>
          <a:p>
            <a:pPr marL="0" indent="0" algn="r">
              <a:buNone/>
            </a:pPr>
            <a:r>
              <a:rPr lang="es-CL" dirty="0" err="1" smtClean="0"/>
              <a:t>Maurits</a:t>
            </a:r>
            <a:r>
              <a:rPr lang="es-CL" dirty="0" smtClean="0"/>
              <a:t> Cornelius </a:t>
            </a:r>
            <a:r>
              <a:rPr lang="es-CL" dirty="0" err="1" smtClean="0"/>
              <a:t>Escher</a:t>
            </a:r>
            <a:r>
              <a:rPr lang="es-CL" dirty="0" smtClean="0"/>
              <a:t>.</a:t>
            </a:r>
          </a:p>
          <a:p>
            <a:pPr marL="0" indent="0" algn="r">
              <a:buNone/>
            </a:pPr>
            <a:r>
              <a:rPr lang="es-CL" dirty="0" smtClean="0"/>
              <a:t>Biografía.</a:t>
            </a:r>
          </a:p>
          <a:p>
            <a:pPr marL="0" indent="0">
              <a:buNone/>
            </a:pPr>
            <a:r>
              <a:rPr lang="es-CL" b="1" dirty="0" smtClean="0"/>
              <a:t>primeriza</a:t>
            </a:r>
          </a:p>
          <a:p>
            <a:pPr marL="0" indent="0">
              <a:buNone/>
            </a:pPr>
            <a:endParaRPr lang="es-CL" dirty="0" smtClean="0"/>
          </a:p>
          <a:p>
            <a:pPr marL="514350" indent="-514350">
              <a:buFont typeface="+mj-lt"/>
              <a:buAutoNum type="alphaUcPeriod"/>
            </a:pPr>
            <a:r>
              <a:rPr lang="es-CL" dirty="0" smtClean="0"/>
              <a:t>prematura</a:t>
            </a:r>
          </a:p>
          <a:p>
            <a:pPr marL="514350" indent="-514350">
              <a:buFont typeface="+mj-lt"/>
              <a:buAutoNum type="alphaUcPeriod"/>
            </a:pPr>
            <a:r>
              <a:rPr lang="es-CL" dirty="0" smtClean="0"/>
              <a:t>experimentada</a:t>
            </a:r>
          </a:p>
          <a:p>
            <a:pPr marL="514350" indent="-514350">
              <a:buFont typeface="+mj-lt"/>
              <a:buAutoNum type="alphaUcPeriod"/>
            </a:pPr>
            <a:r>
              <a:rPr lang="es-CL" dirty="0" smtClean="0"/>
              <a:t>nueva</a:t>
            </a:r>
          </a:p>
          <a:p>
            <a:pPr marL="514350" indent="-514350">
              <a:buFont typeface="+mj-lt"/>
              <a:buAutoNum type="alphaUcPeriod"/>
            </a:pPr>
            <a:r>
              <a:rPr lang="es-CL" dirty="0" smtClean="0"/>
              <a:t>principiante</a:t>
            </a:r>
          </a:p>
          <a:p>
            <a:pPr marL="514350" indent="-514350">
              <a:buFont typeface="+mj-lt"/>
              <a:buAutoNum type="alphaUcPeriod"/>
            </a:pPr>
            <a:r>
              <a:rPr lang="es-CL" dirty="0" smtClean="0"/>
              <a:t>primaria</a:t>
            </a:r>
            <a:endParaRPr lang="es-CL" dirty="0"/>
          </a:p>
        </p:txBody>
      </p:sp>
    </p:spTree>
    <p:extLst>
      <p:ext uri="{BB962C8B-B14F-4D97-AF65-F5344CB8AC3E}">
        <p14:creationId xmlns:p14="http://schemas.microsoft.com/office/powerpoint/2010/main" val="3819478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2800" b="1" dirty="0" smtClean="0"/>
              <a:t>Ahora, un ejemplo del segundo caso.</a:t>
            </a:r>
            <a:endParaRPr lang="es-CL" sz="2800" b="1" dirty="0"/>
          </a:p>
        </p:txBody>
      </p:sp>
      <p:sp>
        <p:nvSpPr>
          <p:cNvPr id="3" name="Marcador de contenido 2"/>
          <p:cNvSpPr>
            <a:spLocks noGrp="1"/>
          </p:cNvSpPr>
          <p:nvPr>
            <p:ph idx="1"/>
          </p:nvPr>
        </p:nvSpPr>
        <p:spPr/>
        <p:txBody>
          <a:bodyPr>
            <a:normAutofit fontScale="62500" lnSpcReduction="20000"/>
          </a:bodyPr>
          <a:lstStyle/>
          <a:p>
            <a:pPr marL="0" indent="0" algn="just">
              <a:buNone/>
            </a:pPr>
            <a:r>
              <a:rPr lang="es-CL" dirty="0"/>
              <a:t>“El sábado por la noche, </a:t>
            </a:r>
            <a:r>
              <a:rPr lang="es-CL" dirty="0" smtClean="0"/>
              <a:t>Korn, la </a:t>
            </a:r>
            <a:r>
              <a:rPr lang="es-CL" dirty="0"/>
              <a:t>banda californiana se tomó el teatro Caupolicán, atestado hasta la última fila. Y aunque sus últimos discos son derechamente flojos, en directo siguen demoledores. El líder y vocalista Jonathan Davis se mueve cómodo entre gritos y lúgubres armonías; «</a:t>
            </a:r>
            <a:r>
              <a:rPr lang="es-CL" dirty="0" err="1"/>
              <a:t>Fieldy</a:t>
            </a:r>
            <a:r>
              <a:rPr lang="es-CL" dirty="0"/>
              <a:t>» al bajo y «</a:t>
            </a:r>
            <a:r>
              <a:rPr lang="es-CL" dirty="0" err="1"/>
              <a:t>Munky</a:t>
            </a:r>
            <a:r>
              <a:rPr lang="es-CL" dirty="0"/>
              <a:t>» en guitarra trenzan riffs densos, arrastrados, como ruidos subterráneos, mientras el baterista </a:t>
            </a:r>
            <a:r>
              <a:rPr lang="es-CL" dirty="0" err="1"/>
              <a:t>Ray</a:t>
            </a:r>
            <a:r>
              <a:rPr lang="es-CL" dirty="0"/>
              <a:t> </a:t>
            </a:r>
            <a:r>
              <a:rPr lang="es-CL" dirty="0" err="1"/>
              <a:t>Luzier</a:t>
            </a:r>
            <a:r>
              <a:rPr lang="es-CL" dirty="0"/>
              <a:t> hace todo lo posible por lucirse (quizás demasiado), para </a:t>
            </a:r>
            <a:r>
              <a:rPr lang="es-CL" u="sng" dirty="0"/>
              <a:t>justificar</a:t>
            </a:r>
            <a:r>
              <a:rPr lang="es-CL" dirty="0"/>
              <a:t> su inclusión como miembro definitivo desde 2009</a:t>
            </a:r>
            <a:r>
              <a:rPr lang="es-CL" dirty="0" smtClean="0"/>
              <a:t>.”</a:t>
            </a:r>
          </a:p>
          <a:p>
            <a:pPr marL="0" indent="0" algn="just">
              <a:buNone/>
            </a:pPr>
            <a:endParaRPr lang="es-CL" b="1" dirty="0" smtClean="0"/>
          </a:p>
          <a:p>
            <a:pPr marL="0" indent="0" algn="just">
              <a:buNone/>
            </a:pPr>
            <a:r>
              <a:rPr lang="es-CL" dirty="0"/>
              <a:t>¿Cuál es el sentido de la palabra JUSTIFICAR en el contexto del </a:t>
            </a:r>
            <a:r>
              <a:rPr lang="es-CL" dirty="0" smtClean="0"/>
              <a:t>fragmento </a:t>
            </a:r>
            <a:r>
              <a:rPr lang="es-CL" dirty="0"/>
              <a:t>leído? </a:t>
            </a:r>
            <a:endParaRPr lang="es-CL" dirty="0" smtClean="0"/>
          </a:p>
          <a:p>
            <a:pPr marL="0" indent="0" algn="just">
              <a:buNone/>
            </a:pPr>
            <a:endParaRPr lang="es-CL" dirty="0" smtClean="0"/>
          </a:p>
          <a:p>
            <a:pPr marL="514350" indent="-514350" algn="just">
              <a:buFont typeface="+mj-lt"/>
              <a:buAutoNum type="alphaUcPeriod"/>
            </a:pPr>
            <a:r>
              <a:rPr lang="es-CL" dirty="0" smtClean="0"/>
              <a:t>DEMOSTRAR, porque el baterista tiene que probar que posee el mismo nivel musical que sus compañeros de banda. </a:t>
            </a:r>
          </a:p>
          <a:p>
            <a:pPr marL="514350" indent="-514350" algn="just">
              <a:buFont typeface="+mj-lt"/>
              <a:buAutoNum type="alphaUcPeriod"/>
            </a:pPr>
            <a:r>
              <a:rPr lang="es-CL" dirty="0" smtClean="0"/>
              <a:t>CONFIRMAR, porque el baterista necesita comprobar su nivel musical frente a la crítica del público. </a:t>
            </a:r>
          </a:p>
          <a:p>
            <a:pPr marL="514350" indent="-514350" algn="just">
              <a:buFont typeface="+mj-lt"/>
              <a:buAutoNum type="alphaUcPeriod"/>
            </a:pPr>
            <a:r>
              <a:rPr lang="es-CL" dirty="0" smtClean="0"/>
              <a:t>RESPALDAR, porque el baterista busca el reconocimiento de sus compañeros de banda. </a:t>
            </a:r>
          </a:p>
          <a:p>
            <a:pPr marL="514350" indent="-514350" algn="just">
              <a:buFont typeface="+mj-lt"/>
              <a:buAutoNum type="alphaUcPeriod"/>
            </a:pPr>
            <a:r>
              <a:rPr lang="es-CL" dirty="0" smtClean="0"/>
              <a:t>ACREDITAR, porque el baterista debe validar sus conocimientos musicales ante el público. </a:t>
            </a:r>
          </a:p>
          <a:p>
            <a:pPr marL="514350" indent="-514350" algn="just">
              <a:buFont typeface="+mj-lt"/>
              <a:buAutoNum type="alphaUcPeriod"/>
            </a:pPr>
            <a:r>
              <a:rPr lang="es-CL" dirty="0" smtClean="0"/>
              <a:t>DEFENDER, porque el </a:t>
            </a:r>
            <a:r>
              <a:rPr lang="es-CL" dirty="0"/>
              <a:t>baterista tiene que asegurar su continuidad en la banda californiana.</a:t>
            </a:r>
            <a:endParaRPr lang="es-CL" dirty="0" smtClean="0"/>
          </a:p>
          <a:p>
            <a:pPr marL="0" indent="0" algn="just">
              <a:buNone/>
            </a:pPr>
            <a:endParaRPr lang="es-CL" dirty="0" smtClean="0"/>
          </a:p>
        </p:txBody>
      </p:sp>
    </p:spTree>
    <p:extLst>
      <p:ext uri="{BB962C8B-B14F-4D97-AF65-F5344CB8AC3E}">
        <p14:creationId xmlns:p14="http://schemas.microsoft.com/office/powerpoint/2010/main" val="363185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pPr algn="just"/>
            <a:r>
              <a:rPr lang="es-CL" dirty="0"/>
              <a:t>Para resolver este </a:t>
            </a:r>
            <a:r>
              <a:rPr lang="es-CL" dirty="0" smtClean="0"/>
              <a:t>ejercicio, se debe analizar </a:t>
            </a:r>
            <a:r>
              <a:rPr lang="es-CL" dirty="0"/>
              <a:t>la información contextual en que está inserta la palabra </a:t>
            </a:r>
            <a:r>
              <a:rPr lang="es-CL" dirty="0" smtClean="0"/>
              <a:t>“imprecisos” </a:t>
            </a:r>
            <a:r>
              <a:rPr lang="es-CL" dirty="0"/>
              <a:t>en el fragmento leído, a fin de asignar un sentido al uso de dicha palabra en función de la totalidad de lo expresado en el </a:t>
            </a:r>
            <a:r>
              <a:rPr lang="es-CL" dirty="0" smtClean="0"/>
              <a:t>fragmento</a:t>
            </a:r>
            <a:r>
              <a:rPr lang="es-CL" dirty="0"/>
              <a:t>.</a:t>
            </a:r>
          </a:p>
        </p:txBody>
      </p:sp>
    </p:spTree>
    <p:extLst>
      <p:ext uri="{BB962C8B-B14F-4D97-AF65-F5344CB8AC3E}">
        <p14:creationId xmlns:p14="http://schemas.microsoft.com/office/powerpoint/2010/main" val="1196811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2800" b="1" dirty="0"/>
              <a:t>Análisis del texto y de la pregunta.</a:t>
            </a:r>
            <a:endParaRPr lang="es-CL" sz="2800" dirty="0"/>
          </a:p>
        </p:txBody>
      </p:sp>
      <p:sp>
        <p:nvSpPr>
          <p:cNvPr id="3" name="Marcador de contenido 2"/>
          <p:cNvSpPr>
            <a:spLocks noGrp="1"/>
          </p:cNvSpPr>
          <p:nvPr>
            <p:ph idx="1"/>
          </p:nvPr>
        </p:nvSpPr>
        <p:spPr/>
        <p:txBody>
          <a:bodyPr>
            <a:normAutofit fontScale="92500" lnSpcReduction="10000"/>
          </a:bodyPr>
          <a:lstStyle/>
          <a:p>
            <a:pPr algn="just"/>
            <a:r>
              <a:rPr lang="es-CL" dirty="0" smtClean="0"/>
              <a:t>La </a:t>
            </a:r>
            <a:r>
              <a:rPr lang="es-CL" dirty="0"/>
              <a:t>palabra </a:t>
            </a:r>
            <a:r>
              <a:rPr lang="es-CL" dirty="0" smtClean="0"/>
              <a:t>“justificar”, </a:t>
            </a:r>
            <a:r>
              <a:rPr lang="es-CL" dirty="0"/>
              <a:t>de acuerdo con el Diccionario de la Real Academia Española (DRAE), tiene el sentido de “probar algo con razones convincentes, testigos o documentos”. </a:t>
            </a:r>
            <a:endParaRPr lang="es-CL" dirty="0" smtClean="0"/>
          </a:p>
          <a:p>
            <a:pPr algn="just"/>
            <a:r>
              <a:rPr lang="es-CL" dirty="0" smtClean="0"/>
              <a:t>Considerando </a:t>
            </a:r>
            <a:r>
              <a:rPr lang="es-CL" dirty="0"/>
              <a:t>la definición anterior, la opción clave es A, puesto que la palabra “demostrar” tiene el significado de “probar, sirviéndose de cualquier género de mostración”, según el DRAE. De este modo, la palabra demostrar da cuenta del sentido de la palabra justificar en el contexto de que, a juicio del emisor, el baterista de la banda Korn debe probar que posee la misma calidad musical que el resto de sus compañeros, como se explica en la opción A. </a:t>
            </a:r>
            <a:endParaRPr lang="es-CL" dirty="0" smtClean="0"/>
          </a:p>
          <a:p>
            <a:pPr algn="just"/>
            <a:r>
              <a:rPr lang="es-CL" dirty="0" smtClean="0"/>
              <a:t>Las </a:t>
            </a:r>
            <a:r>
              <a:rPr lang="es-CL" dirty="0"/>
              <a:t>opciones B, C, D y E son incorrectas, pues no dan cuanta del sentido de la palabra justificar en el contexto del </a:t>
            </a:r>
            <a:r>
              <a:rPr lang="es-CL" dirty="0" smtClean="0"/>
              <a:t>párrafo leído</a:t>
            </a:r>
            <a:r>
              <a:rPr lang="es-CL" dirty="0"/>
              <a:t>.</a:t>
            </a:r>
          </a:p>
        </p:txBody>
      </p:sp>
    </p:spTree>
    <p:extLst>
      <p:ext uri="{BB962C8B-B14F-4D97-AF65-F5344CB8AC3E}">
        <p14:creationId xmlns:p14="http://schemas.microsoft.com/office/powerpoint/2010/main" val="2700693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2800" b="1" dirty="0"/>
              <a:t>Practica la estrategia.</a:t>
            </a:r>
          </a:p>
        </p:txBody>
      </p:sp>
      <p:sp>
        <p:nvSpPr>
          <p:cNvPr id="3" name="Marcador de contenido 2"/>
          <p:cNvSpPr>
            <a:spLocks noGrp="1"/>
          </p:cNvSpPr>
          <p:nvPr>
            <p:ph idx="1"/>
          </p:nvPr>
        </p:nvSpPr>
        <p:spPr/>
        <p:txBody>
          <a:bodyPr>
            <a:normAutofit fontScale="85000" lnSpcReduction="20000"/>
          </a:bodyPr>
          <a:lstStyle/>
          <a:p>
            <a:pPr marL="0" indent="0">
              <a:buNone/>
            </a:pPr>
            <a:r>
              <a:rPr lang="es-CL" b="1" dirty="0"/>
              <a:t>“La biblioteca universal, de Voltaire a Google </a:t>
            </a:r>
            <a:endParaRPr lang="es-CL" b="1" dirty="0" smtClean="0"/>
          </a:p>
          <a:p>
            <a:pPr marL="0" indent="0" algn="just">
              <a:buNone/>
            </a:pPr>
            <a:r>
              <a:rPr lang="es-CL" dirty="0" smtClean="0"/>
              <a:t>1</a:t>
            </a:r>
            <a:r>
              <a:rPr lang="es-CL" dirty="0"/>
              <a:t>. Al ofrecer a una gran cantidad de personas una masa siempre creciente de conocimientos, ¿realiza Internet el sueño de las Luces o prepara la pesadilla de un saber público entregado a los apetitos privados? Gracias a –o a causa de– Google, estas preguntas no tienen nada de abstracto. En los cuatro últimos años, el célebre motor de búsqueda ha digitalizado y puesto en línea millones de obras encontradas en los fondos bibliográficos de las más grandes bibliotecas universitarias. Para los autores y editores, esta operación constituía una violación flagrante del copyright. Pero después de largas negociaciones las partes llegaron a un acuerdo que va a cambiar totalmente la manera en que los libros llegan a los lectores. Aunque los límites legales y económicos del nuevo espacio establecido por este acuerdo siguen siendo </a:t>
            </a:r>
            <a:r>
              <a:rPr lang="es-CL" u="sng" dirty="0"/>
              <a:t>imprecisos</a:t>
            </a:r>
            <a:r>
              <a:rPr lang="es-CL" dirty="0"/>
              <a:t>, el objetivo de los directores de biblioteca es claro: abrir sus colecciones y hacerlas </a:t>
            </a:r>
            <a:r>
              <a:rPr lang="es-CL" u="sng" dirty="0"/>
              <a:t>disponibles</a:t>
            </a:r>
            <a:r>
              <a:rPr lang="es-CL" dirty="0"/>
              <a:t> a cualquier lector en cualquier lugar. Un proyecto simple en apariencia, pero constantemente </a:t>
            </a:r>
            <a:r>
              <a:rPr lang="es-CL" u="sng" dirty="0"/>
              <a:t>trabado</a:t>
            </a:r>
            <a:r>
              <a:rPr lang="es-CL" dirty="0"/>
              <a:t> por las restricciones sociales y los intereses económicos. Igual que hace dos siglos con el de la República mundial de las Letras.</a:t>
            </a:r>
          </a:p>
        </p:txBody>
      </p:sp>
    </p:spTree>
    <p:extLst>
      <p:ext uri="{BB962C8B-B14F-4D97-AF65-F5344CB8AC3E}">
        <p14:creationId xmlns:p14="http://schemas.microsoft.com/office/powerpoint/2010/main" val="2957781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normAutofit fontScale="85000" lnSpcReduction="20000"/>
          </a:bodyPr>
          <a:lstStyle/>
          <a:p>
            <a:pPr marL="0" indent="0" algn="just">
              <a:buNone/>
            </a:pPr>
            <a:r>
              <a:rPr lang="es-CL" dirty="0"/>
              <a:t>¿Cuál es el sentido de la palabra IMPRECISOS en el contexto del </a:t>
            </a:r>
            <a:r>
              <a:rPr lang="es-CL" dirty="0" smtClean="0"/>
              <a:t>fragmento </a:t>
            </a:r>
            <a:r>
              <a:rPr lang="es-CL" dirty="0"/>
              <a:t>leído? </a:t>
            </a:r>
            <a:endParaRPr lang="es-CL" dirty="0" smtClean="0"/>
          </a:p>
          <a:p>
            <a:pPr marL="0" indent="0" algn="just">
              <a:buNone/>
            </a:pPr>
            <a:endParaRPr lang="es-CL" dirty="0" smtClean="0"/>
          </a:p>
          <a:p>
            <a:pPr marL="514350" indent="-514350" algn="just">
              <a:buFont typeface="+mj-lt"/>
              <a:buAutoNum type="alphaUcPeriod"/>
            </a:pPr>
            <a:r>
              <a:rPr lang="es-CL" dirty="0" smtClean="0"/>
              <a:t>AMBIGUOS</a:t>
            </a:r>
            <a:r>
              <a:rPr lang="es-CL" dirty="0"/>
              <a:t>, porque se desconoce la diferencia en los límites entre lo legal y lo económico. </a:t>
            </a:r>
            <a:endParaRPr lang="es-CL" dirty="0" smtClean="0"/>
          </a:p>
          <a:p>
            <a:pPr marL="514350" indent="-514350" algn="just">
              <a:buFont typeface="+mj-lt"/>
              <a:buAutoNum type="alphaUcPeriod"/>
            </a:pPr>
            <a:r>
              <a:rPr lang="es-CL" dirty="0" smtClean="0"/>
              <a:t>INDEFINIDOS</a:t>
            </a:r>
            <a:r>
              <a:rPr lang="es-CL" dirty="0"/>
              <a:t>, porque están completamente desregulados los aspectos legales y económicos. </a:t>
            </a:r>
            <a:endParaRPr lang="es-CL" dirty="0" smtClean="0"/>
          </a:p>
          <a:p>
            <a:pPr marL="514350" indent="-514350" algn="just">
              <a:buFont typeface="+mj-lt"/>
              <a:buAutoNum type="alphaUcPeriod"/>
            </a:pPr>
            <a:r>
              <a:rPr lang="es-CL" dirty="0" smtClean="0"/>
              <a:t>CONFUSOS</a:t>
            </a:r>
            <a:r>
              <a:rPr lang="es-CL" dirty="0"/>
              <a:t>, porque los autores y editores tienen pendiente la definición de los límites del acuerdo. </a:t>
            </a:r>
            <a:endParaRPr lang="es-CL" dirty="0" smtClean="0"/>
          </a:p>
          <a:p>
            <a:pPr marL="514350" indent="-514350" algn="just">
              <a:buFont typeface="+mj-lt"/>
              <a:buAutoNum type="alphaUcPeriod"/>
            </a:pPr>
            <a:r>
              <a:rPr lang="es-CL" dirty="0" smtClean="0"/>
              <a:t>INSEGUROS</a:t>
            </a:r>
            <a:r>
              <a:rPr lang="es-CL" dirty="0"/>
              <a:t>, porque para los editores y autores el acuerdo carece de garantías respecto del copyright. </a:t>
            </a:r>
            <a:endParaRPr lang="es-CL" dirty="0" smtClean="0"/>
          </a:p>
          <a:p>
            <a:pPr marL="514350" indent="-514350" algn="just">
              <a:buFont typeface="+mj-lt"/>
              <a:buAutoNum type="alphaUcPeriod"/>
            </a:pPr>
            <a:r>
              <a:rPr lang="es-CL" dirty="0" smtClean="0"/>
              <a:t>INESTABLES</a:t>
            </a:r>
            <a:r>
              <a:rPr lang="es-CL" dirty="0"/>
              <a:t>, porque continúa sin ser resuelto si prevalece lo legal o lo económico.</a:t>
            </a:r>
          </a:p>
        </p:txBody>
      </p:sp>
    </p:spTree>
    <p:extLst>
      <p:ext uri="{BB962C8B-B14F-4D97-AF65-F5344CB8AC3E}">
        <p14:creationId xmlns:p14="http://schemas.microsoft.com/office/powerpoint/2010/main" val="4209169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pPr marL="0" indent="0">
              <a:buNone/>
            </a:pPr>
            <a:r>
              <a:rPr lang="es-CL" b="1" dirty="0" smtClean="0"/>
              <a:t>Inicio</a:t>
            </a:r>
            <a:endParaRPr lang="es-CL" dirty="0"/>
          </a:p>
          <a:p>
            <a:pPr algn="just"/>
            <a:r>
              <a:rPr lang="es-CL" dirty="0"/>
              <a:t>Estimado estudiante </a:t>
            </a:r>
            <a:r>
              <a:rPr lang="es-CL" dirty="0" smtClean="0"/>
              <a:t>esta </a:t>
            </a:r>
            <a:r>
              <a:rPr lang="es-CL" dirty="0"/>
              <a:t>guía </a:t>
            </a:r>
            <a:r>
              <a:rPr lang="es-CL" dirty="0" smtClean="0"/>
              <a:t>de </a:t>
            </a:r>
            <a:r>
              <a:rPr lang="es-CL" dirty="0"/>
              <a:t>actividades que te permitirán trabajar tus habilidades </a:t>
            </a:r>
            <a:r>
              <a:rPr lang="es-CL" dirty="0" smtClean="0"/>
              <a:t>para identificar </a:t>
            </a:r>
            <a:r>
              <a:rPr lang="es-CL" dirty="0"/>
              <a:t>e interpretar el significado de palabras complejas a partir del </a:t>
            </a:r>
            <a:r>
              <a:rPr lang="es-CL" dirty="0" smtClean="0"/>
              <a:t>contexto.</a:t>
            </a:r>
            <a:endParaRPr lang="es-CL" dirty="0"/>
          </a:p>
        </p:txBody>
      </p:sp>
    </p:spTree>
    <p:extLst>
      <p:ext uri="{BB962C8B-B14F-4D97-AF65-F5344CB8AC3E}">
        <p14:creationId xmlns:p14="http://schemas.microsoft.com/office/powerpoint/2010/main" val="854216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pPr algn="just"/>
            <a:r>
              <a:rPr lang="es-CL" dirty="0"/>
              <a:t>Según el DRAE, la palabra </a:t>
            </a:r>
            <a:r>
              <a:rPr lang="es-CL" dirty="0" smtClean="0"/>
              <a:t>“imprecisos” </a:t>
            </a:r>
            <a:r>
              <a:rPr lang="es-CL" dirty="0"/>
              <a:t>tiene el sentido de “No preciso, vago, indefinido”. En el contexto del </a:t>
            </a:r>
            <a:r>
              <a:rPr lang="es-CL" dirty="0" smtClean="0"/>
              <a:t>párrafo leído se </a:t>
            </a:r>
            <a:r>
              <a:rPr lang="es-CL" dirty="0"/>
              <a:t>alude a la falta de definición clara sobre temas legales y económicos en el acuerdo entre autores y editores. Al examinar las opciones, la respuesta que se refiere a este sentido es la opción B </a:t>
            </a:r>
            <a:r>
              <a:rPr lang="es-CL" dirty="0" smtClean="0"/>
              <a:t>“indefinidos”. </a:t>
            </a:r>
          </a:p>
          <a:p>
            <a:pPr algn="just"/>
            <a:r>
              <a:rPr lang="es-CL" dirty="0" smtClean="0"/>
              <a:t>La </a:t>
            </a:r>
            <a:r>
              <a:rPr lang="es-CL" dirty="0"/>
              <a:t>palabra indefinidos tiene el sentido de algo “no definido”, en este caso, como se aclara en la explicación temática, no se han establecido los aspectos legales y económicos, por lo tanto, los límites de los legal y económico carecen de regulación.</a:t>
            </a:r>
          </a:p>
        </p:txBody>
      </p:sp>
    </p:spTree>
    <p:extLst>
      <p:ext uri="{BB962C8B-B14F-4D97-AF65-F5344CB8AC3E}">
        <p14:creationId xmlns:p14="http://schemas.microsoft.com/office/powerpoint/2010/main" val="2014214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t>Actividad N° 3: Práctica independiente </a:t>
            </a:r>
            <a:r>
              <a:rPr lang="es-ES" sz="2800" b="1" dirty="0" smtClean="0"/>
              <a:t>(20 </a:t>
            </a:r>
            <a:r>
              <a:rPr lang="es-ES" sz="2800" b="1" dirty="0"/>
              <a:t>minutos aproximados)</a:t>
            </a:r>
            <a:r>
              <a:rPr lang="es-CL" sz="2800" dirty="0"/>
              <a:t/>
            </a:r>
            <a:br>
              <a:rPr lang="es-CL" sz="2800" dirty="0"/>
            </a:br>
            <a:endParaRPr lang="es-CL" sz="2800" dirty="0"/>
          </a:p>
        </p:txBody>
      </p:sp>
      <p:sp>
        <p:nvSpPr>
          <p:cNvPr id="3" name="Marcador de contenido 2"/>
          <p:cNvSpPr>
            <a:spLocks noGrp="1"/>
          </p:cNvSpPr>
          <p:nvPr>
            <p:ph idx="1"/>
          </p:nvPr>
        </p:nvSpPr>
        <p:spPr/>
        <p:txBody>
          <a:bodyPr>
            <a:normAutofit fontScale="85000" lnSpcReduction="10000"/>
          </a:bodyPr>
          <a:lstStyle/>
          <a:p>
            <a:pPr marL="0" indent="0" algn="just">
              <a:buNone/>
            </a:pPr>
            <a:r>
              <a:rPr lang="es-CL" dirty="0"/>
              <a:t>¿Cuál es el sentido de la palabra DISPONIBLES en el contexto del </a:t>
            </a:r>
            <a:r>
              <a:rPr lang="es-CL" dirty="0" smtClean="0"/>
              <a:t>fragmento </a:t>
            </a:r>
            <a:r>
              <a:rPr lang="es-CL" dirty="0"/>
              <a:t>leído? </a:t>
            </a:r>
            <a:endParaRPr lang="es-CL" dirty="0" smtClean="0"/>
          </a:p>
          <a:p>
            <a:pPr marL="0" indent="0" algn="just">
              <a:buNone/>
            </a:pPr>
            <a:endParaRPr lang="es-CL" dirty="0" smtClean="0"/>
          </a:p>
          <a:p>
            <a:pPr marL="514350" indent="-514350" algn="just">
              <a:buFont typeface="+mj-lt"/>
              <a:buAutoNum type="alphaUcPeriod"/>
            </a:pPr>
            <a:r>
              <a:rPr lang="es-CL" dirty="0" smtClean="0"/>
              <a:t>ACCESIBLES</a:t>
            </a:r>
            <a:r>
              <a:rPr lang="es-CL" dirty="0"/>
              <a:t>, porque los directores de biblioteca acercaron los libros al público. </a:t>
            </a:r>
            <a:endParaRPr lang="es-CL" dirty="0" smtClean="0"/>
          </a:p>
          <a:p>
            <a:pPr marL="514350" indent="-514350" algn="just">
              <a:buFont typeface="+mj-lt"/>
              <a:buAutoNum type="alphaUcPeriod"/>
            </a:pPr>
            <a:r>
              <a:rPr lang="es-CL" dirty="0" smtClean="0"/>
              <a:t>VISIBLES</a:t>
            </a:r>
            <a:r>
              <a:rPr lang="es-CL" dirty="0"/>
              <a:t>, porque los directores de biblioteca mostraron su voluntad de revelar sus archivos. </a:t>
            </a:r>
            <a:endParaRPr lang="es-CL" dirty="0" smtClean="0"/>
          </a:p>
          <a:p>
            <a:pPr marL="514350" indent="-514350" algn="just">
              <a:buFont typeface="+mj-lt"/>
              <a:buAutoNum type="alphaUcPeriod"/>
            </a:pPr>
            <a:r>
              <a:rPr lang="es-CL" dirty="0" smtClean="0"/>
              <a:t>FAVORABLES</a:t>
            </a:r>
            <a:r>
              <a:rPr lang="es-CL" dirty="0"/>
              <a:t>, porque los directores de biblioteca estuvieron de acuerdo con las políticas de Google. </a:t>
            </a:r>
            <a:endParaRPr lang="es-CL" dirty="0" smtClean="0"/>
          </a:p>
          <a:p>
            <a:pPr marL="514350" indent="-514350" algn="just">
              <a:buFont typeface="+mj-lt"/>
              <a:buAutoNum type="alphaUcPeriod"/>
            </a:pPr>
            <a:r>
              <a:rPr lang="es-CL" dirty="0" smtClean="0"/>
              <a:t>CÓMODAS</a:t>
            </a:r>
            <a:r>
              <a:rPr lang="es-CL" dirty="0"/>
              <a:t>, porque los directores de biblioteca presentaron los libros en un formato fácil de leer. </a:t>
            </a:r>
            <a:endParaRPr lang="es-CL" dirty="0" smtClean="0"/>
          </a:p>
          <a:p>
            <a:pPr marL="514350" indent="-514350" algn="just">
              <a:buFont typeface="+mj-lt"/>
              <a:buAutoNum type="alphaUcPeriod"/>
            </a:pPr>
            <a:r>
              <a:rPr lang="es-CL" dirty="0" smtClean="0"/>
              <a:t>CONVENIENTES</a:t>
            </a:r>
            <a:r>
              <a:rPr lang="es-CL" dirty="0"/>
              <a:t>, porque los directores de biblioteca facilitaron la adquisición de los libros.</a:t>
            </a:r>
          </a:p>
        </p:txBody>
      </p:sp>
    </p:spTree>
    <p:extLst>
      <p:ext uri="{BB962C8B-B14F-4D97-AF65-F5344CB8AC3E}">
        <p14:creationId xmlns:p14="http://schemas.microsoft.com/office/powerpoint/2010/main" val="184568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normAutofit fontScale="85000" lnSpcReduction="20000"/>
          </a:bodyPr>
          <a:lstStyle/>
          <a:p>
            <a:pPr marL="0" indent="0" algn="just">
              <a:buNone/>
            </a:pPr>
            <a:r>
              <a:rPr lang="es-CL" dirty="0"/>
              <a:t>¿Cuál es el sentido de la palabra TRABADO en el contexto del primer párrafo del fragmento leído? </a:t>
            </a:r>
            <a:endParaRPr lang="es-CL" dirty="0" smtClean="0"/>
          </a:p>
          <a:p>
            <a:pPr marL="0" indent="0" algn="just">
              <a:buNone/>
            </a:pPr>
            <a:endParaRPr lang="es-CL" dirty="0" smtClean="0"/>
          </a:p>
          <a:p>
            <a:pPr marL="514350" indent="-514350" algn="just">
              <a:buFont typeface="+mj-lt"/>
              <a:buAutoNum type="alphaUcPeriod"/>
            </a:pPr>
            <a:r>
              <a:rPr lang="es-CL" dirty="0" smtClean="0"/>
              <a:t>OBSTACULIZADO</a:t>
            </a:r>
            <a:r>
              <a:rPr lang="es-CL" dirty="0"/>
              <a:t>, porque los intereses económicos han impedido la concreción del proyecto. </a:t>
            </a:r>
            <a:endParaRPr lang="es-CL" dirty="0" smtClean="0"/>
          </a:p>
          <a:p>
            <a:pPr marL="514350" indent="-514350" algn="just">
              <a:buFont typeface="+mj-lt"/>
              <a:buAutoNum type="alphaUcPeriod"/>
            </a:pPr>
            <a:r>
              <a:rPr lang="es-CL" dirty="0" smtClean="0"/>
              <a:t>DELIMITADO</a:t>
            </a:r>
            <a:r>
              <a:rPr lang="es-CL" dirty="0"/>
              <a:t>, porque las leyes actuales respetan los derechos de propiedad intelectual. </a:t>
            </a:r>
            <a:endParaRPr lang="es-CL" dirty="0" smtClean="0"/>
          </a:p>
          <a:p>
            <a:pPr marL="514350" indent="-514350" algn="just">
              <a:buFont typeface="+mj-lt"/>
              <a:buAutoNum type="alphaUcPeriod"/>
            </a:pPr>
            <a:r>
              <a:rPr lang="es-CL" dirty="0" smtClean="0"/>
              <a:t>DESAPROBADO</a:t>
            </a:r>
            <a:r>
              <a:rPr lang="es-CL" dirty="0"/>
              <a:t>, porque la legislación vigente impide la difusión masiva de obras. </a:t>
            </a:r>
            <a:endParaRPr lang="es-CL" dirty="0" smtClean="0"/>
          </a:p>
          <a:p>
            <a:pPr marL="514350" indent="-514350" algn="just">
              <a:buFont typeface="+mj-lt"/>
              <a:buAutoNum type="alphaUcPeriod"/>
            </a:pPr>
            <a:r>
              <a:rPr lang="es-CL" dirty="0" smtClean="0"/>
              <a:t>CENSURADO</a:t>
            </a:r>
            <a:r>
              <a:rPr lang="es-CL" dirty="0"/>
              <a:t>, porque los intereses económicos han castigado el propósito social del proyecto. </a:t>
            </a:r>
            <a:endParaRPr lang="es-CL" dirty="0" smtClean="0"/>
          </a:p>
          <a:p>
            <a:pPr marL="514350" indent="-514350" algn="just">
              <a:buFont typeface="+mj-lt"/>
              <a:buAutoNum type="alphaUcPeriod"/>
            </a:pPr>
            <a:r>
              <a:rPr lang="es-CL" dirty="0" smtClean="0"/>
              <a:t>SUSPENDIDO</a:t>
            </a:r>
            <a:r>
              <a:rPr lang="es-CL" dirty="0"/>
              <a:t>, porque las leyes que regularizan el acuerdo están pendientes en su aprobación. </a:t>
            </a:r>
          </a:p>
        </p:txBody>
      </p:sp>
    </p:spTree>
    <p:extLst>
      <p:ext uri="{BB962C8B-B14F-4D97-AF65-F5344CB8AC3E}">
        <p14:creationId xmlns:p14="http://schemas.microsoft.com/office/powerpoint/2010/main" val="3269312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2800" b="1" dirty="0" smtClean="0"/>
              <a:t>Continuemos la </a:t>
            </a:r>
            <a:r>
              <a:rPr lang="es-CL" sz="2800" b="1" dirty="0" smtClean="0"/>
              <a:t>práctica</a:t>
            </a:r>
            <a:r>
              <a:rPr lang="es-CL" sz="2800" b="1" dirty="0"/>
              <a:t> </a:t>
            </a:r>
            <a:r>
              <a:rPr lang="es-CL" sz="2800" b="1" dirty="0" smtClean="0"/>
              <a:t>con otros párrafos del mismo texto.</a:t>
            </a:r>
            <a:endParaRPr lang="es-CL" sz="2800" b="1" dirty="0"/>
          </a:p>
        </p:txBody>
      </p:sp>
      <p:sp>
        <p:nvSpPr>
          <p:cNvPr id="3" name="Marcador de contenido 2"/>
          <p:cNvSpPr>
            <a:spLocks noGrp="1"/>
          </p:cNvSpPr>
          <p:nvPr>
            <p:ph idx="1"/>
          </p:nvPr>
        </p:nvSpPr>
        <p:spPr/>
        <p:txBody>
          <a:bodyPr>
            <a:normAutofit/>
          </a:bodyPr>
          <a:lstStyle/>
          <a:p>
            <a:pPr marL="0" indent="0" algn="just">
              <a:buNone/>
            </a:pPr>
            <a:r>
              <a:rPr lang="es-CL" dirty="0" smtClean="0"/>
              <a:t>2. </a:t>
            </a:r>
            <a:r>
              <a:rPr lang="es-CL" dirty="0"/>
              <a:t>El siglo XVIII, el de las Luces, tenía una confianza total en el mundo de las ideas, que los enciclopedistas denominaban la República de las Letras. Un territorio sin policía ni fronteras, y sin otras desigualdades que no fueran las del talento. Cualquiera podía instalarse allí siempre que ejerciera uno de los dos atributos de su ciudadanía, a saber, la escritura y la lectura. Los escritores debían </a:t>
            </a:r>
            <a:r>
              <a:rPr lang="es-CL" u="sng" dirty="0"/>
              <a:t>formular</a:t>
            </a:r>
            <a:r>
              <a:rPr lang="es-CL" dirty="0"/>
              <a:t> ideas, y los lectores apreciar su buen fundamento. Llevados por la autoridad de la palabra impresa, los argumentos se difundían en círculos concéntricos y solo ganaban los más convincentes. </a:t>
            </a:r>
          </a:p>
        </p:txBody>
      </p:sp>
    </p:spTree>
    <p:extLst>
      <p:ext uri="{BB962C8B-B14F-4D97-AF65-F5344CB8AC3E}">
        <p14:creationId xmlns:p14="http://schemas.microsoft.com/office/powerpoint/2010/main" val="3820752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pPr marL="0" indent="0" algn="just">
              <a:buNone/>
            </a:pPr>
            <a:r>
              <a:rPr lang="es-CL" dirty="0"/>
              <a:t>3. En esta edad de oro de lo escrito, las palabras también circulaban por vía epistolar. Al hojear la espesa correspondencia de Voltaire, Jean-Jacques Rousseau, Benjamín Franklin o Thomas Jefferson –lo que hace unos cincuenta volúmenes para cada uno de ellos–, uno se sumerge en el corazón de la República de las Letras. Estos cuatro escritores </a:t>
            </a:r>
            <a:r>
              <a:rPr lang="es-CL" u="sng" dirty="0"/>
              <a:t>debatían</a:t>
            </a:r>
            <a:r>
              <a:rPr lang="es-CL" dirty="0"/>
              <a:t> sobre temas cruciales de su época en un flujo ininterrumpido de cartas que, uniendo a Europa y América, presentaba ya todas las características de una red de información transatlántica (...)”. </a:t>
            </a:r>
            <a:endParaRPr lang="es-CL" dirty="0" smtClean="0"/>
          </a:p>
          <a:p>
            <a:pPr marL="0" indent="0" algn="just">
              <a:buNone/>
            </a:pPr>
            <a:r>
              <a:rPr lang="es-CL" dirty="0" smtClean="0"/>
              <a:t>http</a:t>
            </a:r>
            <a:r>
              <a:rPr lang="es-CL" dirty="0"/>
              <a:t>://www.lemondediplomatique.cl/La-biblioteca-universal-de.html (fragmento)</a:t>
            </a:r>
          </a:p>
          <a:p>
            <a:endParaRPr lang="es-CL" dirty="0"/>
          </a:p>
        </p:txBody>
      </p:sp>
    </p:spTree>
    <p:extLst>
      <p:ext uri="{BB962C8B-B14F-4D97-AF65-F5344CB8AC3E}">
        <p14:creationId xmlns:p14="http://schemas.microsoft.com/office/powerpoint/2010/main" val="586405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normAutofit fontScale="85000" lnSpcReduction="20000"/>
          </a:bodyPr>
          <a:lstStyle/>
          <a:p>
            <a:pPr marL="0" indent="0" algn="just">
              <a:buNone/>
            </a:pPr>
            <a:r>
              <a:rPr lang="es-CL" dirty="0"/>
              <a:t>¿Cuál es el sentido de la palabra FORMULAR en el contexto del segundo párrafo del fragmento leído? </a:t>
            </a:r>
            <a:endParaRPr lang="es-CL" dirty="0" smtClean="0"/>
          </a:p>
          <a:p>
            <a:pPr marL="0" indent="0" algn="just">
              <a:buNone/>
            </a:pPr>
            <a:endParaRPr lang="es-CL" dirty="0" smtClean="0"/>
          </a:p>
          <a:p>
            <a:pPr marL="514350" indent="-514350" algn="just">
              <a:buFont typeface="+mj-lt"/>
              <a:buAutoNum type="alphaUcPeriod"/>
            </a:pPr>
            <a:r>
              <a:rPr lang="es-CL" dirty="0" smtClean="0"/>
              <a:t>ANUNCIAR</a:t>
            </a:r>
            <a:r>
              <a:rPr lang="es-CL" dirty="0"/>
              <a:t>, porque los escritores comunicaban sus ideas con la finalidad de aumentar su autoridad. </a:t>
            </a:r>
            <a:endParaRPr lang="es-CL" dirty="0" smtClean="0"/>
          </a:p>
          <a:p>
            <a:pPr marL="514350" indent="-514350" algn="just">
              <a:buFont typeface="+mj-lt"/>
              <a:buAutoNum type="alphaUcPeriod"/>
            </a:pPr>
            <a:r>
              <a:rPr lang="es-CL" dirty="0" smtClean="0"/>
              <a:t>PLANTEAR</a:t>
            </a:r>
            <a:r>
              <a:rPr lang="es-CL" dirty="0"/>
              <a:t>, porque los escritores presentaban argumentos para convencer a los lectores. </a:t>
            </a:r>
            <a:endParaRPr lang="es-CL" dirty="0" smtClean="0"/>
          </a:p>
          <a:p>
            <a:pPr marL="514350" indent="-514350" algn="just">
              <a:buFont typeface="+mj-lt"/>
              <a:buAutoNum type="alphaUcPeriod"/>
            </a:pPr>
            <a:r>
              <a:rPr lang="es-CL" dirty="0" smtClean="0"/>
              <a:t>DELINEAR</a:t>
            </a:r>
            <a:r>
              <a:rPr lang="es-CL" dirty="0"/>
              <a:t>, porque los escritores debían entregar indicios sobre cómo construir un buen argumento. </a:t>
            </a:r>
            <a:endParaRPr lang="es-CL" dirty="0" smtClean="0"/>
          </a:p>
          <a:p>
            <a:pPr marL="514350" indent="-514350" algn="just">
              <a:buFont typeface="+mj-lt"/>
              <a:buAutoNum type="alphaUcPeriod"/>
            </a:pPr>
            <a:r>
              <a:rPr lang="es-CL" dirty="0" smtClean="0"/>
              <a:t>ESBOZAR</a:t>
            </a:r>
            <a:r>
              <a:rPr lang="es-CL" dirty="0"/>
              <a:t>, porque los escritores trazaban sus ideas basados en los intereses de los lectores. </a:t>
            </a:r>
            <a:endParaRPr lang="es-CL" dirty="0" smtClean="0"/>
          </a:p>
          <a:p>
            <a:pPr marL="514350" indent="-514350" algn="just">
              <a:buFont typeface="+mj-lt"/>
              <a:buAutoNum type="alphaUcPeriod"/>
            </a:pPr>
            <a:r>
              <a:rPr lang="es-CL" dirty="0" smtClean="0"/>
              <a:t>REVELAR</a:t>
            </a:r>
            <a:r>
              <a:rPr lang="es-CL" dirty="0"/>
              <a:t>, porque las ideas de los escritores se hacían conocidas para los lectores. </a:t>
            </a:r>
          </a:p>
        </p:txBody>
      </p:sp>
    </p:spTree>
    <p:extLst>
      <p:ext uri="{BB962C8B-B14F-4D97-AF65-F5344CB8AC3E}">
        <p14:creationId xmlns:p14="http://schemas.microsoft.com/office/powerpoint/2010/main" val="3009057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normAutofit fontScale="85000" lnSpcReduction="10000"/>
          </a:bodyPr>
          <a:lstStyle/>
          <a:p>
            <a:pPr marL="0" indent="0" algn="just">
              <a:buNone/>
            </a:pPr>
            <a:r>
              <a:rPr lang="es-CL" dirty="0"/>
              <a:t>¿Cuál es el sentido de la palabra DEBATÍAN en el contexto del tercer párrafo del fragmento leído? </a:t>
            </a:r>
            <a:endParaRPr lang="es-CL" dirty="0" smtClean="0"/>
          </a:p>
          <a:p>
            <a:pPr marL="0" indent="0">
              <a:buNone/>
            </a:pPr>
            <a:endParaRPr lang="es-CL" dirty="0" smtClean="0"/>
          </a:p>
          <a:p>
            <a:pPr marL="514350" indent="-514350" algn="just">
              <a:buFont typeface="+mj-lt"/>
              <a:buAutoNum type="alphaUcPeriod"/>
            </a:pPr>
            <a:r>
              <a:rPr lang="es-CL" dirty="0" smtClean="0"/>
              <a:t>RIVALIZABAN</a:t>
            </a:r>
            <a:r>
              <a:rPr lang="es-CL" dirty="0"/>
              <a:t>, porque los escritores criticaban sus ideas por medios de las cartas. </a:t>
            </a:r>
            <a:endParaRPr lang="es-CL" dirty="0" smtClean="0"/>
          </a:p>
          <a:p>
            <a:pPr marL="514350" indent="-514350" algn="just">
              <a:buFont typeface="+mj-lt"/>
              <a:buAutoNum type="alphaUcPeriod"/>
            </a:pPr>
            <a:r>
              <a:rPr lang="es-CL" dirty="0" smtClean="0"/>
              <a:t>CONVERSABAN</a:t>
            </a:r>
            <a:r>
              <a:rPr lang="es-CL" dirty="0"/>
              <a:t>, porque los escritores compartían ideas comunes en sus cartas. </a:t>
            </a:r>
            <a:endParaRPr lang="es-CL" dirty="0" smtClean="0"/>
          </a:p>
          <a:p>
            <a:pPr marL="514350" indent="-514350" algn="just">
              <a:buFont typeface="+mj-lt"/>
              <a:buAutoNum type="alphaUcPeriod"/>
            </a:pPr>
            <a:r>
              <a:rPr lang="es-CL" dirty="0" smtClean="0"/>
              <a:t>DELIBERABAN</a:t>
            </a:r>
            <a:r>
              <a:rPr lang="es-CL" dirty="0"/>
              <a:t>, porque los escritores presentaban los mejores argumentos en sus cartas. </a:t>
            </a:r>
            <a:endParaRPr lang="es-CL" dirty="0" smtClean="0"/>
          </a:p>
          <a:p>
            <a:pPr marL="514350" indent="-514350" algn="just">
              <a:buFont typeface="+mj-lt"/>
              <a:buAutoNum type="alphaUcPeriod"/>
            </a:pPr>
            <a:r>
              <a:rPr lang="es-CL" dirty="0" smtClean="0"/>
              <a:t>DISCUTÍAN</a:t>
            </a:r>
            <a:r>
              <a:rPr lang="es-CL" dirty="0"/>
              <a:t>, porque los escritores intercambiaban ideas a través de cartas. </a:t>
            </a:r>
            <a:endParaRPr lang="es-CL" dirty="0" smtClean="0"/>
          </a:p>
          <a:p>
            <a:pPr marL="514350" indent="-514350" algn="just">
              <a:buFont typeface="+mj-lt"/>
              <a:buAutoNum type="alphaUcPeriod"/>
            </a:pPr>
            <a:r>
              <a:rPr lang="es-CL" dirty="0" smtClean="0"/>
              <a:t>DECIDÍAN</a:t>
            </a:r>
            <a:r>
              <a:rPr lang="es-CL" dirty="0"/>
              <a:t>, porque los escritores resolvían sus disputas por medio de cartas.</a:t>
            </a:r>
          </a:p>
        </p:txBody>
      </p:sp>
    </p:spTree>
    <p:extLst>
      <p:ext uri="{BB962C8B-B14F-4D97-AF65-F5344CB8AC3E}">
        <p14:creationId xmlns:p14="http://schemas.microsoft.com/office/powerpoint/2010/main" val="652082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es-ES" sz="2800" b="1" dirty="0"/>
              <a:t>Actividad de síntesis (ticket de salida) (10 minutos aproximados)</a:t>
            </a:r>
            <a:endParaRPr lang="es-CL" sz="2800" dirty="0"/>
          </a:p>
        </p:txBody>
      </p:sp>
      <p:sp>
        <p:nvSpPr>
          <p:cNvPr id="3" name="Marcador de contenido 2"/>
          <p:cNvSpPr>
            <a:spLocks noGrp="1"/>
          </p:cNvSpPr>
          <p:nvPr>
            <p:ph idx="1"/>
          </p:nvPr>
        </p:nvSpPr>
        <p:spPr/>
        <p:txBody>
          <a:bodyPr/>
          <a:lstStyle/>
          <a:p>
            <a:pPr marL="0" indent="0" algn="just">
              <a:buNone/>
            </a:pPr>
            <a:r>
              <a:rPr lang="es-CL" dirty="0" smtClean="0"/>
              <a:t>1. Explica de qué manera el incremento del léxico nos ayuda a desarrollar nuestras habilidades de comprensión lectora.</a:t>
            </a:r>
            <a:endParaRPr lang="es-CL" dirty="0"/>
          </a:p>
          <a:p>
            <a:pPr marL="0" indent="0" algn="just">
              <a:buNone/>
            </a:pPr>
            <a:r>
              <a:rPr lang="es-CL" dirty="0" smtClean="0"/>
              <a:t>2. Elabora un mapa conceptual que te permita recordar la estrategia desarrollada en esta guía.</a:t>
            </a:r>
            <a:endParaRPr lang="es-CL" dirty="0"/>
          </a:p>
        </p:txBody>
      </p:sp>
    </p:spTree>
    <p:extLst>
      <p:ext uri="{BB962C8B-B14F-4D97-AF65-F5344CB8AC3E}">
        <p14:creationId xmlns:p14="http://schemas.microsoft.com/office/powerpoint/2010/main" val="1872140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pPr marL="0" indent="0">
              <a:buNone/>
            </a:pPr>
            <a:r>
              <a:rPr lang="es-CL" b="1" dirty="0" smtClean="0"/>
              <a:t>Objetivo: </a:t>
            </a:r>
            <a:endParaRPr lang="es-CL" b="1" dirty="0" smtClean="0"/>
          </a:p>
          <a:p>
            <a:endParaRPr lang="es-CL" dirty="0"/>
          </a:p>
          <a:p>
            <a:pPr algn="just"/>
            <a:r>
              <a:rPr lang="es-CL" dirty="0" smtClean="0"/>
              <a:t>Identificar e interpretar el significado de palabras complejas a partir del contexto para mejorar las competencias lectoras y responder preguntas de vocabulario contextual.</a:t>
            </a:r>
            <a:endParaRPr lang="es-CL" dirty="0"/>
          </a:p>
        </p:txBody>
      </p:sp>
    </p:spTree>
    <p:extLst>
      <p:ext uri="{BB962C8B-B14F-4D97-AF65-F5344CB8AC3E}">
        <p14:creationId xmlns:p14="http://schemas.microsoft.com/office/powerpoint/2010/main" val="634144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t>Actividad N°1 (10 minutos aproximados)</a:t>
            </a:r>
            <a:r>
              <a:rPr lang="es-CL" sz="2800" dirty="0"/>
              <a:t/>
            </a:r>
            <a:br>
              <a:rPr lang="es-CL" sz="2800" dirty="0"/>
            </a:br>
            <a:endParaRPr lang="es-CL" sz="2800" dirty="0"/>
          </a:p>
        </p:txBody>
      </p:sp>
      <p:sp>
        <p:nvSpPr>
          <p:cNvPr id="3" name="Marcador de contenido 2"/>
          <p:cNvSpPr>
            <a:spLocks noGrp="1"/>
          </p:cNvSpPr>
          <p:nvPr>
            <p:ph idx="1"/>
          </p:nvPr>
        </p:nvSpPr>
        <p:spPr/>
        <p:txBody>
          <a:bodyPr>
            <a:normAutofit lnSpcReduction="10000"/>
          </a:bodyPr>
          <a:lstStyle/>
          <a:p>
            <a:pPr marL="0" indent="0" algn="just">
              <a:buNone/>
            </a:pPr>
            <a:r>
              <a:rPr lang="es-CL" b="1" dirty="0" smtClean="0"/>
              <a:t>Algunas consideraciones previas</a:t>
            </a:r>
          </a:p>
          <a:p>
            <a:pPr marL="0" indent="0" algn="just">
              <a:buNone/>
            </a:pPr>
            <a:endParaRPr lang="es-CL" dirty="0" smtClean="0"/>
          </a:p>
          <a:p>
            <a:pPr algn="just"/>
            <a:r>
              <a:rPr lang="es-CL" dirty="0" smtClean="0"/>
              <a:t>El </a:t>
            </a:r>
            <a:r>
              <a:rPr lang="es-CL" dirty="0" smtClean="0"/>
              <a:t>manejo de un vocabulario amplio y variado es uno de los requisitos fundamentales para una buena comprensión lectora. </a:t>
            </a:r>
          </a:p>
          <a:p>
            <a:pPr algn="just"/>
            <a:r>
              <a:rPr lang="es-CL" dirty="0" smtClean="0"/>
              <a:t>En una lectura, es frecuente encontrarse con palabras desconocidas para las que debemos identificar e interpretar el significado a partir del contexto en que aparece.</a:t>
            </a:r>
          </a:p>
          <a:p>
            <a:pPr algn="just"/>
            <a:r>
              <a:rPr lang="es-CL" dirty="0" smtClean="0"/>
              <a:t>Ser capaz de determinar  el significado de una palabra desconocida a partir de su contexto  es una estrategia que potenciará tu capacidad como lector.</a:t>
            </a:r>
          </a:p>
          <a:p>
            <a:endParaRPr lang="es-CL" dirty="0"/>
          </a:p>
        </p:txBody>
      </p:sp>
    </p:spTree>
    <p:extLst>
      <p:ext uri="{BB962C8B-B14F-4D97-AF65-F5344CB8AC3E}">
        <p14:creationId xmlns:p14="http://schemas.microsoft.com/office/powerpoint/2010/main" val="2520093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pPr algn="just"/>
            <a:r>
              <a:rPr lang="es-CL" dirty="0" smtClean="0"/>
              <a:t>Entonces, para interpretar el significado de una palabra según el contexto, debemos apoyarnos en las palabras y oraciones que la anteceden y suceden.</a:t>
            </a:r>
          </a:p>
          <a:p>
            <a:pPr algn="just"/>
            <a:r>
              <a:rPr lang="es-CL" dirty="0"/>
              <a:t>L</a:t>
            </a:r>
            <a:r>
              <a:rPr lang="es-CL" dirty="0" smtClean="0"/>
              <a:t>a lectura frecuente multiplica las posibilidades de ejercitar la interpretación de significados según el contexto.</a:t>
            </a:r>
            <a:endParaRPr lang="es-CL" dirty="0"/>
          </a:p>
          <a:p>
            <a:pPr algn="just"/>
            <a:r>
              <a:rPr lang="es-CL" dirty="0" smtClean="0"/>
              <a:t>Cada vez que leas un texto, consulta en el diccionario las palabras que desconozcas reconociéndola en sus diferentes acepciones y empléalas frecuentemente.</a:t>
            </a:r>
          </a:p>
        </p:txBody>
      </p:sp>
    </p:spTree>
    <p:extLst>
      <p:ext uri="{BB962C8B-B14F-4D97-AF65-F5344CB8AC3E}">
        <p14:creationId xmlns:p14="http://schemas.microsoft.com/office/powerpoint/2010/main" val="116784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pPr algn="just"/>
            <a:r>
              <a:rPr lang="es-CL" dirty="0" smtClean="0"/>
              <a:t>El </a:t>
            </a:r>
            <a:r>
              <a:rPr lang="es-CL" dirty="0"/>
              <a:t>vocabulario contextual están asociados a la habilidad cognitiva de </a:t>
            </a:r>
            <a:r>
              <a:rPr lang="es-CL" dirty="0" smtClean="0"/>
              <a:t>analizar–interpretar </a:t>
            </a:r>
            <a:r>
              <a:rPr lang="es-CL" dirty="0"/>
              <a:t>la información presente en el texto y de acuerdo con el contexto asignar sentido al uso de la palabra seleccionada.</a:t>
            </a:r>
          </a:p>
        </p:txBody>
      </p:sp>
    </p:spTree>
    <p:extLst>
      <p:ext uri="{BB962C8B-B14F-4D97-AF65-F5344CB8AC3E}">
        <p14:creationId xmlns:p14="http://schemas.microsoft.com/office/powerpoint/2010/main" val="97891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pPr marL="0" indent="0" algn="just">
              <a:buNone/>
            </a:pPr>
            <a:r>
              <a:rPr lang="es-CL" dirty="0" smtClean="0"/>
              <a:t>Las preguntas </a:t>
            </a:r>
            <a:r>
              <a:rPr lang="es-CL" dirty="0"/>
              <a:t>de vocabulario contextual </a:t>
            </a:r>
            <a:r>
              <a:rPr lang="es-CL" dirty="0" smtClean="0"/>
              <a:t>están referidas </a:t>
            </a:r>
            <a:r>
              <a:rPr lang="es-CL" dirty="0"/>
              <a:t>a palabras que aparecen subrayadas en el texto, seguidas de cinco opciones, de las cuales el postulante debe elegir una para reemplazar el término subrayado, según su significado y adecuación al contexto, aun cuando se produzcan diferencias en la concordancia de género. </a:t>
            </a:r>
            <a:endParaRPr lang="es-CL" dirty="0" smtClean="0"/>
          </a:p>
        </p:txBody>
      </p:sp>
    </p:spTree>
    <p:extLst>
      <p:ext uri="{BB962C8B-B14F-4D97-AF65-F5344CB8AC3E}">
        <p14:creationId xmlns:p14="http://schemas.microsoft.com/office/powerpoint/2010/main" val="1483487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pPr marL="0" indent="0" algn="just">
              <a:buNone/>
            </a:pPr>
            <a:r>
              <a:rPr lang="es-CL" dirty="0"/>
              <a:t>En la </a:t>
            </a:r>
            <a:r>
              <a:rPr lang="es-CL" dirty="0" smtClean="0"/>
              <a:t>PSU, </a:t>
            </a:r>
            <a:r>
              <a:rPr lang="es-CL" dirty="0"/>
              <a:t>las opciones </a:t>
            </a:r>
            <a:r>
              <a:rPr lang="es-CL" dirty="0" smtClean="0"/>
              <a:t>de las </a:t>
            </a:r>
            <a:r>
              <a:rPr lang="es-CL" dirty="0"/>
              <a:t>preguntas de vocabulario contextual </a:t>
            </a:r>
            <a:r>
              <a:rPr lang="es-CL" dirty="0" smtClean="0"/>
              <a:t>se </a:t>
            </a:r>
            <a:r>
              <a:rPr lang="es-CL" dirty="0" smtClean="0"/>
              <a:t>presentaban </a:t>
            </a:r>
            <a:r>
              <a:rPr lang="es-CL" dirty="0"/>
              <a:t>en dos formatos: </a:t>
            </a:r>
          </a:p>
          <a:p>
            <a:pPr marL="0" indent="0" algn="just">
              <a:buNone/>
            </a:pPr>
            <a:r>
              <a:rPr lang="es-CL" dirty="0"/>
              <a:t>a.1. solo la palabra que se debe sustituir </a:t>
            </a:r>
            <a:r>
              <a:rPr lang="es-CL" dirty="0" smtClean="0"/>
              <a:t> </a:t>
            </a:r>
            <a:r>
              <a:rPr lang="es-CL" dirty="0"/>
              <a:t>y; </a:t>
            </a:r>
          </a:p>
          <a:p>
            <a:pPr marL="0" indent="0" algn="just">
              <a:buNone/>
            </a:pPr>
            <a:r>
              <a:rPr lang="es-CL" dirty="0"/>
              <a:t>a.2. la palabra que se debe sustituir, acompañada de una explicación temática (formato nuevo PSU).</a:t>
            </a:r>
          </a:p>
          <a:p>
            <a:endParaRPr lang="es-CL" dirty="0"/>
          </a:p>
        </p:txBody>
      </p:sp>
    </p:spTree>
    <p:extLst>
      <p:ext uri="{BB962C8B-B14F-4D97-AF65-F5344CB8AC3E}">
        <p14:creationId xmlns:p14="http://schemas.microsoft.com/office/powerpoint/2010/main" val="4293266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2800" b="1" dirty="0"/>
              <a:t>¿Cómo responder este tipo de preguntas?</a:t>
            </a:r>
            <a:br>
              <a:rPr lang="es-CL" sz="2800" b="1" dirty="0"/>
            </a:br>
            <a:endParaRPr lang="es-CL" sz="2800" b="1" dirty="0"/>
          </a:p>
        </p:txBody>
      </p:sp>
      <p:sp>
        <p:nvSpPr>
          <p:cNvPr id="3" name="Marcador de contenido 2"/>
          <p:cNvSpPr>
            <a:spLocks noGrp="1"/>
          </p:cNvSpPr>
          <p:nvPr>
            <p:ph idx="1"/>
          </p:nvPr>
        </p:nvSpPr>
        <p:spPr/>
        <p:txBody>
          <a:bodyPr/>
          <a:lstStyle/>
          <a:p>
            <a:pPr marL="514350" indent="-514350" algn="just">
              <a:buAutoNum type="arabicPeriod"/>
            </a:pPr>
            <a:r>
              <a:rPr lang="es-CL" dirty="0" smtClean="0"/>
              <a:t>Lee atentamente el texto e identifica, en la lectura, la palabra consultada.</a:t>
            </a:r>
          </a:p>
          <a:p>
            <a:pPr marL="514350" indent="-514350" algn="just">
              <a:buAutoNum type="arabicPeriod"/>
            </a:pPr>
            <a:r>
              <a:rPr lang="es-CL" dirty="0" smtClean="0"/>
              <a:t>Interpreta su significado según el contexto, apoyándote en las palabras y oraciones que la anteceden y suceden.</a:t>
            </a:r>
          </a:p>
          <a:p>
            <a:pPr marL="514350" indent="-514350" algn="just">
              <a:buAutoNum type="arabicPeriod"/>
            </a:pPr>
            <a:r>
              <a:rPr lang="es-CL" dirty="0" smtClean="0"/>
              <a:t>La oración donde se sitúa la palabra y reemplázala con cada una de las alternativas, descartando aquellas cuyo significado altere o vuelva incoherente el sentido original del texto.</a:t>
            </a:r>
          </a:p>
          <a:p>
            <a:pPr marL="514350" indent="-514350" algn="just">
              <a:buFont typeface="Arial" panose="020B0604020202020204" pitchFamily="34" charset="0"/>
              <a:buAutoNum type="arabicPeriod"/>
            </a:pPr>
            <a:r>
              <a:rPr lang="es-CL" dirty="0"/>
              <a:t>Elige la alternativa que permita reemplazar la palabra sin que altere el sentido de la oración.</a:t>
            </a:r>
          </a:p>
          <a:p>
            <a:pPr marL="514350" indent="-514350" algn="just">
              <a:buAutoNum type="arabicPeriod"/>
            </a:pPr>
            <a:endParaRPr lang="es-CL" dirty="0"/>
          </a:p>
        </p:txBody>
      </p:sp>
    </p:spTree>
    <p:extLst>
      <p:ext uri="{BB962C8B-B14F-4D97-AF65-F5344CB8AC3E}">
        <p14:creationId xmlns:p14="http://schemas.microsoft.com/office/powerpoint/2010/main" val="28694702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TotalTime>
  <Words>2210</Words>
  <Application>Microsoft Office PowerPoint</Application>
  <PresentationFormat>Panorámica</PresentationFormat>
  <Paragraphs>118</Paragraphs>
  <Slides>27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27</vt:i4>
      </vt:variant>
    </vt:vector>
  </HeadingPairs>
  <TitlesOfParts>
    <vt:vector size="31" baseType="lpstr">
      <vt:lpstr>Arial</vt:lpstr>
      <vt:lpstr>Calibri</vt:lpstr>
      <vt:lpstr>Calibri Light</vt:lpstr>
      <vt:lpstr>Tema de Office</vt:lpstr>
      <vt:lpstr>Estrategias  de comprensión lectora</vt:lpstr>
      <vt:lpstr>Presentación de PowerPoint</vt:lpstr>
      <vt:lpstr>Presentación de PowerPoint</vt:lpstr>
      <vt:lpstr>Actividad N°1 (10 minutos aproximados) </vt:lpstr>
      <vt:lpstr>Presentación de PowerPoint</vt:lpstr>
      <vt:lpstr>Presentación de PowerPoint</vt:lpstr>
      <vt:lpstr>Presentación de PowerPoint</vt:lpstr>
      <vt:lpstr>Presentación de PowerPoint</vt:lpstr>
      <vt:lpstr>¿Cómo responder este tipo de preguntas? </vt:lpstr>
      <vt:lpstr>Actividad N° 2: Práctica guiada (40 minutos aproximados) Lea el siguiente fragmento.</vt:lpstr>
      <vt:lpstr>Presentación de PowerPoint</vt:lpstr>
      <vt:lpstr>Análisis del texto y de la pregunta.</vt:lpstr>
      <vt:lpstr>Presentación de PowerPoint</vt:lpstr>
      <vt:lpstr>Practica la estrategia.</vt:lpstr>
      <vt:lpstr>Ahora, un ejemplo del segundo caso.</vt:lpstr>
      <vt:lpstr>Presentación de PowerPoint</vt:lpstr>
      <vt:lpstr>Análisis del texto y de la pregunta.</vt:lpstr>
      <vt:lpstr>Practica la estrategia.</vt:lpstr>
      <vt:lpstr>Presentación de PowerPoint</vt:lpstr>
      <vt:lpstr>Presentación de PowerPoint</vt:lpstr>
      <vt:lpstr>Actividad N° 3: Práctica independiente (20 minutos aproximados) </vt:lpstr>
      <vt:lpstr>Presentación de PowerPoint</vt:lpstr>
      <vt:lpstr>Continuemos la práctica con otros párrafos del mismo texto.</vt:lpstr>
      <vt:lpstr>Presentación de PowerPoint</vt:lpstr>
      <vt:lpstr>Presentación de PowerPoint</vt:lpstr>
      <vt:lpstr>Presentación de PowerPoint</vt:lpstr>
      <vt:lpstr>Actividad de síntesis (ticket de salida) (10 minutos aproximados)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Estrategias  de comprensión lectora</dc:title>
  <dc:creator>Equipo 4 A</dc:creator>
  <cp:lastModifiedBy>Equipo 4 A</cp:lastModifiedBy>
  <cp:revision>24</cp:revision>
  <dcterms:created xsi:type="dcterms:W3CDTF">2020-05-29T19:36:26Z</dcterms:created>
  <dcterms:modified xsi:type="dcterms:W3CDTF">2020-06-09T14:22:11Z</dcterms:modified>
</cp:coreProperties>
</file>